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297" r:id="rId4"/>
    <p:sldId id="299" r:id="rId5"/>
    <p:sldId id="294" r:id="rId6"/>
    <p:sldId id="283" r:id="rId7"/>
    <p:sldId id="286" r:id="rId8"/>
    <p:sldId id="300" r:id="rId9"/>
    <p:sldId id="301" r:id="rId10"/>
    <p:sldId id="290" r:id="rId11"/>
    <p:sldId id="295" r:id="rId12"/>
    <p:sldId id="291" r:id="rId13"/>
    <p:sldId id="284" r:id="rId14"/>
    <p:sldId id="292" r:id="rId15"/>
    <p:sldId id="304" r:id="rId16"/>
    <p:sldId id="315" r:id="rId17"/>
    <p:sldId id="306" r:id="rId18"/>
    <p:sldId id="305" r:id="rId19"/>
    <p:sldId id="316" r:id="rId20"/>
    <p:sldId id="308" r:id="rId21"/>
    <p:sldId id="317" r:id="rId22"/>
    <p:sldId id="318" r:id="rId23"/>
    <p:sldId id="310" r:id="rId24"/>
    <p:sldId id="311" r:id="rId25"/>
    <p:sldId id="312" r:id="rId26"/>
    <p:sldId id="313" r:id="rId27"/>
    <p:sldId id="30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36A"/>
    <a:srgbClr val="000000"/>
    <a:srgbClr val="7FFBFE"/>
    <a:srgbClr val="82FFFF"/>
    <a:srgbClr val="3E8BB3"/>
    <a:srgbClr val="1984CC"/>
    <a:srgbClr val="35759D"/>
    <a:srgbClr val="35B19D"/>
    <a:srgbClr val="FFFF00"/>
    <a:srgbClr val="B3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>
      <p:cViewPr>
        <p:scale>
          <a:sx n="60" d="100"/>
          <a:sy n="60" d="100"/>
        </p:scale>
        <p:origin x="1056" y="17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>
        <c:manualLayout>
          <c:xMode val="edge"/>
          <c:yMode val="edge"/>
          <c:x val="0.40762664313867963"/>
          <c:y val="3.85911026456714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1" i="0" u="none" strike="noStrike" kern="1200" cap="none" spc="0" baseline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7576790332765317E-2"/>
          <c:y val="0.19477387636247592"/>
          <c:w val="0.77443465072760875"/>
          <c:h val="0.80016015636686377"/>
        </c:manualLayout>
      </c:layout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DATASET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A249-48DC-A97A-65AEC8390E8B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A249-48DC-A97A-65AEC8390E8B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249-48DC-A97A-65AEC8390E8B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249-48DC-A97A-65AEC8390E8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VALIDATION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99-48EC-9209-1305D13759E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0" baseline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0" baseline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0" baseline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endParaRPr lang="it-IT"/>
          </a:p>
        </c:txPr>
      </c:legendEntry>
      <c:legendEntry>
        <c:idx val="3"/>
        <c:delete val="1"/>
      </c:legendEntry>
      <c:layout>
        <c:manualLayout>
          <c:xMode val="edge"/>
          <c:yMode val="edge"/>
          <c:x val="0.69238252585627746"/>
          <c:y val="0.1809612364795288"/>
          <c:w val="0.30655813805969073"/>
          <c:h val="0.67086306330805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latin typeface="Agency FB" panose="020B0503020202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70987642-E75E-4F52-865A-E8CBAED1BA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it-IT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63EA7364-F2AE-47F7-B376-1C1214EEFF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it-IT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54712585-6122-4349-9256-898C1B8BCF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48B82FEC-D066-4983-9FC8-D7032F11312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2C30BE25-1539-47D7-9C3E-8F964346FB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it-IT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A4523AB3-2421-48EA-8588-B48979EA8E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F4FD23-1B2C-41B6-9243-0154E0C239EB}" type="slidenum">
              <a:rPr lang="en-US" altLang="it-IT"/>
              <a:pPr/>
              <a:t>‹N›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EF9E9D-0693-40AD-9F63-C144907D15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7C406-8196-41F5-9B57-A00D5B0D18BF}" type="slidenum">
              <a:rPr lang="en-US" altLang="it-IT"/>
              <a:pPr/>
              <a:t>1</a:t>
            </a:fld>
            <a:endParaRPr lang="en-US" altLang="it-IT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EC1423C4-BE68-44A7-B311-303587CD7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640E989-19A9-4783-AA86-7052B5FA1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10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342685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12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69040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13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885782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14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13310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15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34684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16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3975689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17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3066623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18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97583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19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199805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20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57886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21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838406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22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356780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23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244352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24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893118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25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623171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26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22894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EF9E9D-0693-40AD-9F63-C144907D15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7C406-8196-41F5-9B57-A00D5B0D18BF}" type="slidenum">
              <a:rPr lang="en-US" altLang="it-IT"/>
              <a:pPr/>
              <a:t>27</a:t>
            </a:fld>
            <a:endParaRPr lang="en-US" altLang="it-IT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EC1423C4-BE68-44A7-B311-303587CD7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640E989-19A9-4783-AA86-7052B5FA1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56772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3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65541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F09873-EF19-4517-8BEF-E5299249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1089E0-69ED-4483-B951-AD5586835EEB}" type="slidenum">
              <a:rPr lang="en-US" altLang="it-IT"/>
              <a:pPr/>
              <a:t>4</a:t>
            </a:fld>
            <a:endParaRPr lang="en-US" altLang="it-IT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6D0EDCF-475E-407E-A6E3-E9044664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1A2C6218-325B-4B87-ABB7-3F634D1E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12536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5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419730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6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409409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7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743991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8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314313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BB3BF3-E246-408A-AEDD-7C08999A4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524D0-C7AA-450E-AA11-6203A9F6BFA9}" type="slidenum">
              <a:rPr lang="en-US" altLang="it-IT"/>
              <a:pPr/>
              <a:t>9</a:t>
            </a:fld>
            <a:endParaRPr lang="en-US" altLang="it-IT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B0E8E98E-D589-4DC4-A9D8-23F22FBFE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990ECF7-6459-4F54-97BF-569C92513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it-IT"/>
          </a:p>
        </p:txBody>
      </p:sp>
    </p:spTree>
    <p:extLst>
      <p:ext uri="{BB962C8B-B14F-4D97-AF65-F5344CB8AC3E}">
        <p14:creationId xmlns:p14="http://schemas.microsoft.com/office/powerpoint/2010/main" val="249073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1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8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53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8694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98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03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44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6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9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2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3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7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3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5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5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en5/EmotionRecognition_fromEy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s://drive.google.com/drive/folders/1rPvZJwK1y2O2liOEhJmE61jap31k2742" TargetMode="External"/><Relationship Id="rId7" Type="http://schemas.openxmlformats.org/officeDocument/2006/relationships/image" Target="../media/image32.jpg"/><Relationship Id="rId12" Type="http://schemas.microsoft.com/office/2007/relationships/hdphoto" Target="../media/hdphoto7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5.png"/><Relationship Id="rId5" Type="http://schemas.openxmlformats.org/officeDocument/2006/relationships/image" Target="../media/image30.jpg"/><Relationship Id="rId10" Type="http://schemas.openxmlformats.org/officeDocument/2006/relationships/image" Target="../media/image34.png"/><Relationship Id="rId4" Type="http://schemas.openxmlformats.org/officeDocument/2006/relationships/image" Target="../media/image29.jpg"/><Relationship Id="rId9" Type="http://schemas.microsoft.com/office/2007/relationships/hdphoto" Target="../media/hdphoto6.wdp"/><Relationship Id="rId1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9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JtzDcqpgAuh15PMcoc6UHQEqT_SEMT8J?usp=sharing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JtzDcqpgAuh15PMcoc6UHQEqT_SEMT8J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>
            <a:extLst>
              <a:ext uri="{FF2B5EF4-FFF2-40B4-BE49-F238E27FC236}">
                <a16:creationId xmlns:a16="http://schemas.microsoft.com/office/drawing/2014/main" id="{559660F1-50F4-4D5E-BCE2-72E7A6F3FB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91544" y="1423192"/>
            <a:ext cx="8560910" cy="1483361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ctr"/>
            <a:r>
              <a:rPr lang="it-IT" sz="52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&amp; EMOTION RECOGNITION</a:t>
            </a:r>
            <a:endParaRPr lang="en-US" altLang="it-IT" sz="52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0BAF0AD-F347-4AED-B8ED-FE23AC5AE8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90632" y="3163991"/>
            <a:ext cx="7010736" cy="259228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2800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Belvedere Vincenzo		675996</a:t>
            </a:r>
          </a:p>
          <a:p>
            <a:pPr lvl="0" algn="ctr">
              <a:lnSpc>
                <a:spcPct val="150000"/>
              </a:lnSpc>
            </a:pPr>
            <a:r>
              <a:rPr lang="it-IT" sz="2800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Conticchio Giuseppe		675622</a:t>
            </a:r>
          </a:p>
          <a:p>
            <a:pPr lvl="0" algn="ctr">
              <a:lnSpc>
                <a:spcPct val="150000"/>
              </a:lnSpc>
            </a:pPr>
            <a:r>
              <a:rPr lang="it-IT" sz="2800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Leone Marco			690135</a:t>
            </a:r>
          </a:p>
        </p:txBody>
      </p:sp>
      <p:sp>
        <p:nvSpPr>
          <p:cNvPr id="4" name="Rectangle 5">
            <a:hlinkClick r:id="rId3"/>
            <a:extLst>
              <a:ext uri="{FF2B5EF4-FFF2-40B4-BE49-F238E27FC236}">
                <a16:creationId xmlns:a16="http://schemas.microsoft.com/office/drawing/2014/main" id="{C026A4D2-5E3C-4014-8D1A-58EB1150B6A5}"/>
              </a:ext>
            </a:extLst>
          </p:cNvPr>
          <p:cNvSpPr txBox="1">
            <a:spLocks noChangeArrowheads="1"/>
          </p:cNvSpPr>
          <p:nvPr/>
        </p:nvSpPr>
        <p:spPr>
          <a:xfrm>
            <a:off x="8760296" y="6013717"/>
            <a:ext cx="2772308" cy="47524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  <a:hlinkClick r:id="rId3"/>
              </a:rPr>
              <a:t>LINK GITHUB</a:t>
            </a:r>
            <a:endParaRPr lang="en-US" altLang="it-IT" sz="28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1E935808-555D-4115-8F08-D55DA799A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529545"/>
              </p:ext>
            </p:extLst>
          </p:nvPr>
        </p:nvGraphicFramePr>
        <p:xfrm>
          <a:off x="1760736" y="1511494"/>
          <a:ext cx="8670525" cy="501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5FD02C63-C0D3-473F-8BB4-1FFB1BA6AD80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32656"/>
            <a:ext cx="935903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SPLIT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5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92D83AEF-854C-4EC0-B4EC-849CB7E91A2C}"/>
              </a:ext>
            </a:extLst>
          </p:cNvPr>
          <p:cNvSpPr txBox="1">
            <a:spLocks noChangeArrowheads="1"/>
          </p:cNvSpPr>
          <p:nvPr/>
        </p:nvSpPr>
        <p:spPr>
          <a:xfrm>
            <a:off x="1102768" y="1529689"/>
            <a:ext cx="9973109" cy="4779631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Il modello utilizzato è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MobileNetV2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. Essa è una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Neural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Network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-addestrata su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ImageNet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dataset contenente 14 milioni di immagini suddivise in circa 20.000 categorie. A tale modello andiamo a modificare la ‘head’, andando ad aggiungere i seguenti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layer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: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1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Flatten</a:t>
            </a:r>
            <a:endParaRPr lang="it-IT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Dense (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relu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Dropout</a:t>
            </a:r>
            <a:endParaRPr lang="it-IT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Dense (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softmax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718C2B3-CF20-4736-8019-EBEC83FB06E7}"/>
              </a:ext>
            </a:extLst>
          </p:cNvPr>
          <p:cNvSpPr txBox="1">
            <a:spLocks noChangeArrowheads="1"/>
          </p:cNvSpPr>
          <p:nvPr/>
        </p:nvSpPr>
        <p:spPr>
          <a:xfrm>
            <a:off x="1004198" y="362574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MODELLO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FE16E04-E9F1-47F6-AE07-C521FA030AF5}"/>
              </a:ext>
            </a:extLst>
          </p:cNvPr>
          <p:cNvSpPr/>
          <p:nvPr/>
        </p:nvSpPr>
        <p:spPr>
          <a:xfrm>
            <a:off x="5303912" y="4581128"/>
            <a:ext cx="1656184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>
              <a:ln w="10160">
                <a:solidFill>
                  <a:schemeClr val="accent5"/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9005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2862714-0322-4065-89EA-5D3CA1E98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892442"/>
            <a:ext cx="5766635" cy="2974233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321994B-84B0-4B61-916E-F926FAC0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98" y="3711107"/>
            <a:ext cx="5766635" cy="3013196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67B154BE-CB8B-4A50-970A-F1EDE30A8239}"/>
              </a:ext>
            </a:extLst>
          </p:cNvPr>
          <p:cNvSpPr txBox="1">
            <a:spLocks noChangeArrowheads="1"/>
          </p:cNvSpPr>
          <p:nvPr/>
        </p:nvSpPr>
        <p:spPr>
          <a:xfrm>
            <a:off x="1004198" y="362574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FASE APPLICATIVA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65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B03A10-22B3-4AFF-A965-33A093A5B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72816"/>
            <a:ext cx="5589124" cy="41918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1CD4499-6413-4F85-B885-18E0A2571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25" y="1772816"/>
            <a:ext cx="5589124" cy="419184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EE8A8C0-D24C-4010-8F8A-C95680E3806E}"/>
              </a:ext>
            </a:extLst>
          </p:cNvPr>
          <p:cNvSpPr txBox="1">
            <a:spLocks noChangeArrowheads="1"/>
          </p:cNvSpPr>
          <p:nvPr/>
        </p:nvSpPr>
        <p:spPr>
          <a:xfrm>
            <a:off x="1004198" y="362574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130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7000"/>
              </a:schemeClr>
            </a:gs>
            <a:gs pos="83000">
              <a:schemeClr val="bg2">
                <a:lumMod val="3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CFF05D7D-AF79-40AA-9DD2-08E7DDCD6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85" b="87324" l="4054" r="96246">
                        <a14:foregroundMark x1="11261" y1="33803" x2="6907" y2="49296"/>
                        <a14:foregroundMark x1="6907" y1="49296" x2="9760" y2="74648"/>
                        <a14:foregroundMark x1="9760" y1="74648" x2="12763" y2="77465"/>
                        <a14:foregroundMark x1="9459" y1="84507" x2="5255" y2="65493"/>
                        <a14:foregroundMark x1="5255" y1="65493" x2="6757" y2="38028"/>
                        <a14:foregroundMark x1="6757" y1="38028" x2="7658" y2="36620"/>
                        <a14:foregroundMark x1="29730" y1="71127" x2="20420" y2="55634"/>
                        <a14:foregroundMark x1="20420" y1="55634" x2="27177" y2="48592"/>
                        <a14:foregroundMark x1="27177" y1="48592" x2="30631" y2="71831"/>
                        <a14:foregroundMark x1="30631" y1="71831" x2="23724" y2="73239"/>
                        <a14:foregroundMark x1="23724" y1="73239" x2="21622" y2="69718"/>
                        <a14:foregroundMark x1="30781" y1="37324" x2="21471" y2="35915"/>
                        <a14:foregroundMark x1="21471" y1="35915" x2="17417" y2="55634"/>
                        <a14:foregroundMark x1="17417" y1="55634" x2="16667" y2="85211"/>
                        <a14:foregroundMark x1="16667" y1="85211" x2="27327" y2="81690"/>
                        <a14:foregroundMark x1="27327" y1="81690" x2="27477" y2="81690"/>
                        <a14:foregroundMark x1="88589" y1="79577" x2="93994" y2="73944"/>
                        <a14:foregroundMark x1="93994" y1="73944" x2="94595" y2="40845"/>
                        <a14:foregroundMark x1="94595" y1="40845" x2="90390" y2="21127"/>
                        <a14:foregroundMark x1="90390" y1="21127" x2="90240" y2="21127"/>
                        <a14:foregroundMark x1="91742" y1="35211" x2="94294" y2="61268"/>
                        <a14:foregroundMark x1="94294" y1="61268" x2="91742" y2="83099"/>
                        <a14:foregroundMark x1="91291" y1="88732" x2="35285" y2="78169"/>
                        <a14:foregroundMark x1="35285" y1="78169" x2="27327" y2="83099"/>
                        <a14:foregroundMark x1="22222" y1="30986" x2="5255" y2="30282"/>
                        <a14:foregroundMark x1="5255" y1="30282" x2="3003" y2="57042"/>
                        <a14:foregroundMark x1="3003" y1="57042" x2="4354" y2="83803"/>
                        <a14:foregroundMark x1="4354" y1="83803" x2="8859" y2="83803"/>
                        <a14:foregroundMark x1="27778" y1="57746" x2="48649" y2="57746"/>
                        <a14:foregroundMark x1="48649" y1="57746" x2="78529" y2="45775"/>
                        <a14:foregroundMark x1="78529" y1="45775" x2="94595" y2="57746"/>
                        <a14:foregroundMark x1="96246" y1="28873" x2="90991" y2="19014"/>
                        <a14:foregroundMark x1="90991" y1="19014" x2="36787" y2="26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" t="6053" r="1563" b="9863"/>
          <a:stretch/>
        </p:blipFill>
        <p:spPr>
          <a:xfrm>
            <a:off x="920428" y="4981506"/>
            <a:ext cx="10351144" cy="1656183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27286D6-6A16-4D41-A608-A8D60D7163B4}"/>
              </a:ext>
            </a:extLst>
          </p:cNvPr>
          <p:cNvSpPr txBox="1">
            <a:spLocks noChangeArrowheads="1"/>
          </p:cNvSpPr>
          <p:nvPr/>
        </p:nvSpPr>
        <p:spPr>
          <a:xfrm>
            <a:off x="983432" y="0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altLang="it-IT" sz="32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CONFUSION MATRIX</a:t>
            </a:r>
            <a:endParaRPr lang="en-US" altLang="it-IT" sz="32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24D00B4-CFFB-4DF8-A05B-3AB88B87FD3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92087"/>
            <a:ext cx="465057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altLang="it-IT" sz="32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METRICHE</a:t>
            </a:r>
            <a:endParaRPr lang="en-US" altLang="it-IT" sz="32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84765B7-DCE0-4793-9590-767B1FEB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386" y="997735"/>
            <a:ext cx="4896544" cy="3706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527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836712"/>
            <a:ext cx="10225136" cy="5904656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Subito dopo aver concluso il task riguardante il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detect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della mascherina sul volto di un qualsiasi individuo, è stato trattato il tema ‘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Recognition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’.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L’idea alla base di tale integrazione al task precedente è utile al fine di riconoscere l’emozione provata da un individuo indipendentemente dalla presenza o meno, sullo stesso, della mascherina chirurgica. Nel caso in cui quest’ultima sia presente, la zona di interesse passerà, dall’essere l’intero volto, ad essere la zona del volto comprendente solo occhi, fronte e parte del naso.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116632"/>
            <a:ext cx="9865096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</a:t>
            </a:r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RECOGNITION</a:t>
            </a:r>
            <a:r>
              <a:rPr lang="it-IT" sz="4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: IDEA </a:t>
            </a:r>
            <a:endParaRPr lang="en-US" altLang="it-IT" sz="48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3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953344"/>
            <a:ext cx="10225136" cy="564400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Dunque, a questo punto, l’applicazione sarà in grado di riconoscere in tempo reale (o anche da un’immagine), l’emozione provata da un individuo.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1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È stato svolto un lavoro separato sul riconoscimento delle emozioni su: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Volti senza mascherina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Volti con mascherina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116632"/>
            <a:ext cx="9865096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</a:t>
            </a:r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RECOGNITION</a:t>
            </a:r>
            <a:r>
              <a:rPr lang="it-IT" sz="48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: IDEA </a:t>
            </a:r>
            <a:endParaRPr lang="en-US" altLang="it-IT" sz="48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1026" name="Picture 2" descr="Tickly Cough 图片、库存照片和矢量图| Shutterstock">
            <a:extLst>
              <a:ext uri="{FF2B5EF4-FFF2-40B4-BE49-F238E27FC236}">
                <a16:creationId xmlns:a16="http://schemas.microsoft.com/office/drawing/2014/main" id="{FFA89F8E-01AC-4DF4-8FAD-DAF07EB5F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43" b="84286" l="17308" r="43077">
                        <a14:foregroundMark x1="36154" y1="81429" x2="27308" y2="81429"/>
                        <a14:foregroundMark x1="33462" y1="81429" x2="31154" y2="81786"/>
                        <a14:foregroundMark x1="29231" y1="82500" x2="32692" y2="82500"/>
                        <a14:foregroundMark x1="33462" y1="82500" x2="30000" y2="79286"/>
                        <a14:foregroundMark x1="33462" y1="83214" x2="30000" y2="81429"/>
                        <a14:foregroundMark x1="31923" y1="58214" x2="30000" y2="55357"/>
                        <a14:foregroundMark x1="34231" y1="84286" x2="28846" y2="83214"/>
                        <a14:foregroundMark x1="41923" y1="74286" x2="42308" y2="76786"/>
                      </a14:backgroundRemoval>
                    </a14:imgEffect>
                    <a14:imgEffect>
                      <a14:artisticMarker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38" t="45673" r="53478" b="13827"/>
          <a:stretch/>
        </p:blipFill>
        <p:spPr bwMode="auto">
          <a:xfrm>
            <a:off x="6384032" y="4293096"/>
            <a:ext cx="1355990" cy="1849077"/>
          </a:xfrm>
          <a:prstGeom prst="rect">
            <a:avLst/>
          </a:prstGeom>
          <a:noFill/>
          <a:effectLst>
            <a:glow rad="139700">
              <a:schemeClr val="accent5">
                <a:lumMod val="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ckly Cough 图片、库存照片和矢量图| Shutterstock">
            <a:extLst>
              <a:ext uri="{FF2B5EF4-FFF2-40B4-BE49-F238E27FC236}">
                <a16:creationId xmlns:a16="http://schemas.microsoft.com/office/drawing/2014/main" id="{E03700B6-160C-4D08-A079-EBF604D43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71" b="84286" l="52692" r="80769">
                        <a14:foregroundMark x1="69231" y1="60000" x2="67692" y2="58929"/>
                        <a14:foregroundMark x1="70385" y1="82500" x2="64615" y2="81429"/>
                        <a14:foregroundMark x1="70385" y1="83571" x2="66923" y2="83571"/>
                        <a14:foregroundMark x1="70385" y1="84286" x2="66538" y2="84286"/>
                        <a14:foregroundMark x1="73462" y1="53929" x2="75000" y2="59286"/>
                      </a14:backgroundRemoval>
                    </a14:imgEffect>
                    <a14:imgEffect>
                      <a14:artisticMarker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30" t="47300" r="15678" b="12200"/>
          <a:stretch/>
        </p:blipFill>
        <p:spPr bwMode="auto">
          <a:xfrm>
            <a:off x="8690103" y="4396324"/>
            <a:ext cx="1479263" cy="1849077"/>
          </a:xfrm>
          <a:prstGeom prst="rect">
            <a:avLst/>
          </a:prstGeom>
          <a:noFill/>
          <a:effectLst>
            <a:glow rad="139700">
              <a:schemeClr val="accent5">
                <a:lumMod val="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024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47328" y="220962"/>
            <a:ext cx="12144672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ARCHITETTURA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5" name="Immagine 4" descr="Immagine che contiene abbigliamento, donna, sedendo, maglietta&#10;&#10;Descrizione generata automaticamente">
            <a:extLst>
              <a:ext uri="{FF2B5EF4-FFF2-40B4-BE49-F238E27FC236}">
                <a16:creationId xmlns:a16="http://schemas.microsoft.com/office/drawing/2014/main" id="{8612E60B-9D4B-4C48-A38E-219A2302B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0" y="1192365"/>
            <a:ext cx="1702130" cy="2164015"/>
          </a:xfrm>
          <a:prstGeom prst="rect">
            <a:avLst/>
          </a:prstGeom>
        </p:spPr>
      </p:pic>
      <p:pic>
        <p:nvPicPr>
          <p:cNvPr id="8" name="Immagine 7" descr="Immagine che contiene persona, verde, guardando, giovane&#10;&#10;Descrizione generata automaticamente">
            <a:extLst>
              <a:ext uri="{FF2B5EF4-FFF2-40B4-BE49-F238E27FC236}">
                <a16:creationId xmlns:a16="http://schemas.microsoft.com/office/drawing/2014/main" id="{D14C7B23-1B93-430E-B4DF-66F574BF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51" y="1192364"/>
            <a:ext cx="1702131" cy="2164016"/>
          </a:xfrm>
          <a:prstGeom prst="rect">
            <a:avLst/>
          </a:prstGeom>
        </p:spPr>
      </p:pic>
      <p:pic>
        <p:nvPicPr>
          <p:cNvPr id="10" name="Immagine 9" descr="Immagine che contiene ragazza, giovane, piccolo, maglietta&#10;&#10;Descrizione generata automaticamente">
            <a:extLst>
              <a:ext uri="{FF2B5EF4-FFF2-40B4-BE49-F238E27FC236}">
                <a16:creationId xmlns:a16="http://schemas.microsoft.com/office/drawing/2014/main" id="{FCE4F441-208D-46CD-8482-F4C94F93B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55" y="1192366"/>
            <a:ext cx="1702130" cy="216401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1DC5F7F-760A-4614-9E5E-E4319FB87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751" y="1965666"/>
            <a:ext cx="962159" cy="1047896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BE53FF4F-D0B0-4A6A-900D-E419F72EEBE9}"/>
              </a:ext>
            </a:extLst>
          </p:cNvPr>
          <p:cNvSpPr txBox="1">
            <a:spLocks noChangeArrowheads="1"/>
          </p:cNvSpPr>
          <p:nvPr/>
        </p:nvSpPr>
        <p:spPr>
          <a:xfrm>
            <a:off x="2060476" y="1340670"/>
            <a:ext cx="1464881" cy="783509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5" name="Freccia destra con strisce 14">
            <a:extLst>
              <a:ext uri="{FF2B5EF4-FFF2-40B4-BE49-F238E27FC236}">
                <a16:creationId xmlns:a16="http://schemas.microsoft.com/office/drawing/2014/main" id="{64FB126C-F793-4ED2-9A40-7A09590056CE}"/>
              </a:ext>
            </a:extLst>
          </p:cNvPr>
          <p:cNvSpPr/>
          <p:nvPr/>
        </p:nvSpPr>
        <p:spPr bwMode="auto">
          <a:xfrm>
            <a:off x="2100085" y="2188922"/>
            <a:ext cx="1547644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6" name="Freccia destra con strisce 15">
            <a:extLst>
              <a:ext uri="{FF2B5EF4-FFF2-40B4-BE49-F238E27FC236}">
                <a16:creationId xmlns:a16="http://schemas.microsoft.com/office/drawing/2014/main" id="{15CF07E4-742F-4ADA-A45B-90CBD23ACA0E}"/>
              </a:ext>
            </a:extLst>
          </p:cNvPr>
          <p:cNvSpPr/>
          <p:nvPr/>
        </p:nvSpPr>
        <p:spPr bwMode="auto">
          <a:xfrm>
            <a:off x="5535576" y="2223818"/>
            <a:ext cx="1544305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8A27651-0A69-4281-92D5-66C84FCD6637}"/>
              </a:ext>
            </a:extLst>
          </p:cNvPr>
          <p:cNvSpPr txBox="1">
            <a:spLocks noChangeArrowheads="1"/>
          </p:cNvSpPr>
          <p:nvPr/>
        </p:nvSpPr>
        <p:spPr>
          <a:xfrm>
            <a:off x="5370011" y="1071192"/>
            <a:ext cx="1875433" cy="1106789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MASK DETECTION AND CROP</a:t>
            </a:r>
          </a:p>
        </p:txBody>
      </p:sp>
      <p:sp>
        <p:nvSpPr>
          <p:cNvPr id="19" name="Freccia destra con strisce 18">
            <a:extLst>
              <a:ext uri="{FF2B5EF4-FFF2-40B4-BE49-F238E27FC236}">
                <a16:creationId xmlns:a16="http://schemas.microsoft.com/office/drawing/2014/main" id="{9F4791F4-00FE-47DC-9DEE-CE5844B58746}"/>
              </a:ext>
            </a:extLst>
          </p:cNvPr>
          <p:cNvSpPr/>
          <p:nvPr/>
        </p:nvSpPr>
        <p:spPr bwMode="auto">
          <a:xfrm>
            <a:off x="8439811" y="2183431"/>
            <a:ext cx="1544305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E922CF1-7CB2-4893-A73E-C3F5D53DCDF6}"/>
              </a:ext>
            </a:extLst>
          </p:cNvPr>
          <p:cNvSpPr txBox="1">
            <a:spLocks noChangeArrowheads="1"/>
          </p:cNvSpPr>
          <p:nvPr/>
        </p:nvSpPr>
        <p:spPr>
          <a:xfrm>
            <a:off x="8139001" y="1393076"/>
            <a:ext cx="2091363" cy="92272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sz="22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</a:t>
            </a:r>
            <a:endParaRPr lang="it-IT" sz="22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22" name="Immagine 21" descr="Immagine che contiene persona, tenendo, guardando, facciata&#10;&#10;Descrizione generata automaticamente">
            <a:extLst>
              <a:ext uri="{FF2B5EF4-FFF2-40B4-BE49-F238E27FC236}">
                <a16:creationId xmlns:a16="http://schemas.microsoft.com/office/drawing/2014/main" id="{4B59D70D-4B74-4208-AFE1-8561CDDE3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567" y="3805683"/>
            <a:ext cx="1744919" cy="2361489"/>
          </a:xfrm>
          <a:prstGeom prst="rect">
            <a:avLst/>
          </a:prstGeom>
        </p:spPr>
      </p:pic>
      <p:pic>
        <p:nvPicPr>
          <p:cNvPr id="24" name="Immagine 23" descr="Immagine che contiene persona, uomo, abbigliamento, guardando&#10;&#10;Descrizione generata automaticamente">
            <a:extLst>
              <a:ext uri="{FF2B5EF4-FFF2-40B4-BE49-F238E27FC236}">
                <a16:creationId xmlns:a16="http://schemas.microsoft.com/office/drawing/2014/main" id="{87AE1CAB-2B9B-4DB4-83D5-8A6B23CD37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0" y="3890573"/>
            <a:ext cx="1702130" cy="2276599"/>
          </a:xfrm>
          <a:prstGeom prst="rect">
            <a:avLst/>
          </a:prstGeom>
        </p:spPr>
      </p:pic>
      <p:pic>
        <p:nvPicPr>
          <p:cNvPr id="26" name="Immagine 25" descr="Immagine che contiene persona, guardando, indossando, uomo&#10;&#10;Descrizione generata automaticamente">
            <a:extLst>
              <a:ext uri="{FF2B5EF4-FFF2-40B4-BE49-F238E27FC236}">
                <a16:creationId xmlns:a16="http://schemas.microsoft.com/office/drawing/2014/main" id="{8588D4E0-3EA1-44A9-AC51-50BE21AFBD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16" y="3793536"/>
            <a:ext cx="1765598" cy="236148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2D953344-B76C-4F48-AA26-A514F35FA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4854" y="4704537"/>
            <a:ext cx="1031110" cy="1047896"/>
          </a:xfrm>
          <a:prstGeom prst="rect">
            <a:avLst/>
          </a:prstGeom>
        </p:spPr>
      </p:pic>
      <p:sp>
        <p:nvSpPr>
          <p:cNvPr id="25" name="Rectangle 4">
            <a:extLst>
              <a:ext uri="{FF2B5EF4-FFF2-40B4-BE49-F238E27FC236}">
                <a16:creationId xmlns:a16="http://schemas.microsoft.com/office/drawing/2014/main" id="{F0AE6AA6-55BB-4BAC-96FB-A99F99030C35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2" y="4190771"/>
            <a:ext cx="1464881" cy="783509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9" name="Freccia destra con strisce 28">
            <a:extLst>
              <a:ext uri="{FF2B5EF4-FFF2-40B4-BE49-F238E27FC236}">
                <a16:creationId xmlns:a16="http://schemas.microsoft.com/office/drawing/2014/main" id="{55175FAF-E6B4-45A4-8A5D-B6188BC3C1F4}"/>
              </a:ext>
            </a:extLst>
          </p:cNvPr>
          <p:cNvSpPr/>
          <p:nvPr/>
        </p:nvSpPr>
        <p:spPr bwMode="auto">
          <a:xfrm>
            <a:off x="2033405" y="5027019"/>
            <a:ext cx="1547644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" name="Freccia destra con strisce 34">
            <a:extLst>
              <a:ext uri="{FF2B5EF4-FFF2-40B4-BE49-F238E27FC236}">
                <a16:creationId xmlns:a16="http://schemas.microsoft.com/office/drawing/2014/main" id="{6A34D81A-5934-479E-B2E7-C52C62B5FE9E}"/>
              </a:ext>
            </a:extLst>
          </p:cNvPr>
          <p:cNvSpPr/>
          <p:nvPr/>
        </p:nvSpPr>
        <p:spPr bwMode="auto">
          <a:xfrm>
            <a:off x="5538652" y="5073919"/>
            <a:ext cx="1544305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F9C3C04B-D3A4-444A-80AF-1E68296D3F9D}"/>
              </a:ext>
            </a:extLst>
          </p:cNvPr>
          <p:cNvSpPr txBox="1">
            <a:spLocks noChangeArrowheads="1"/>
          </p:cNvSpPr>
          <p:nvPr/>
        </p:nvSpPr>
        <p:spPr>
          <a:xfrm>
            <a:off x="5373087" y="3921293"/>
            <a:ext cx="1875433" cy="1106789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MASK DETECTION AND CROP</a:t>
            </a:r>
          </a:p>
        </p:txBody>
      </p:sp>
      <p:sp>
        <p:nvSpPr>
          <p:cNvPr id="37" name="Freccia destra con strisce 36">
            <a:extLst>
              <a:ext uri="{FF2B5EF4-FFF2-40B4-BE49-F238E27FC236}">
                <a16:creationId xmlns:a16="http://schemas.microsoft.com/office/drawing/2014/main" id="{93BBB27C-6497-4F18-B5DF-44B6B900408F}"/>
              </a:ext>
            </a:extLst>
          </p:cNvPr>
          <p:cNvSpPr/>
          <p:nvPr/>
        </p:nvSpPr>
        <p:spPr bwMode="auto">
          <a:xfrm>
            <a:off x="8442887" y="5033532"/>
            <a:ext cx="1544305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DD2340C6-0399-4891-930E-4865858AA88E}"/>
              </a:ext>
            </a:extLst>
          </p:cNvPr>
          <p:cNvSpPr txBox="1">
            <a:spLocks noChangeArrowheads="1"/>
          </p:cNvSpPr>
          <p:nvPr/>
        </p:nvSpPr>
        <p:spPr>
          <a:xfrm>
            <a:off x="8169357" y="4224214"/>
            <a:ext cx="2091363" cy="92272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sz="22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</a:t>
            </a:r>
            <a:endParaRPr lang="it-IT" sz="22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74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C33F3558-DB39-402D-8C9A-2F862498C821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953344"/>
            <a:ext cx="10225136" cy="564400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Il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dataset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utilizzato è stato il ‘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FER-2013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’. Esso è caratterizzato da circa 35.888 immagini di dimensione 48x48 in scala di grigi, suddivise in 7 categorie: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ANGRY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DISGUST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FEAR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HAPPY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NEUTRAL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SAD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SURPRISE</a:t>
            </a:r>
          </a:p>
          <a:p>
            <a:pPr marL="0" indent="0">
              <a:lnSpc>
                <a:spcPct val="150000"/>
              </a:lnSpc>
              <a:buNone/>
            </a:pP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821414" y="220962"/>
            <a:ext cx="10549172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</a:t>
            </a:r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  <a:hlinkClick r:id="rId3"/>
              </a:rPr>
              <a:t>DATASET</a:t>
            </a:r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F7D323A-742B-46AF-B337-89E90B536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55" y="5081735"/>
            <a:ext cx="1267301" cy="1267301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0714438-F03D-4A75-BDE3-3944E1F35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535513"/>
            <a:ext cx="1239835" cy="123983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7F48493-F3CC-44C6-80C9-ECC22C47F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546" y="3155431"/>
            <a:ext cx="1356707" cy="1356707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C037D8-3D32-4FCB-9BFA-85F3DD6A4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665" y="3749893"/>
            <a:ext cx="1356707" cy="1356707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F37097-F2EA-4971-B3D0-D0B55DFD3E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833">
                        <a14:foregroundMark x1="89028" y1="59531" x2="89583" y2="62969"/>
                        <a14:foregroundMark x1="89583" y1="61953" x2="85278" y2="60234"/>
                        <a14:foregroundMark x1="90833" y1="62656" x2="88333" y2="6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06" t="54939" r="4879" b="26163"/>
          <a:stretch/>
        </p:blipFill>
        <p:spPr>
          <a:xfrm>
            <a:off x="5491436" y="3073614"/>
            <a:ext cx="1604552" cy="1642689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06645A6-7A28-4F06-989B-E9379E93D4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85556" y1="45391" x2="79861" y2="45703"/>
                        <a14:foregroundMark x1="86806" y1="22656" x2="84861" y2="24063"/>
                        <a14:backgroundMark x1="86111" y1="65234" x2="82361" y2="6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1" t="30053" b="47621"/>
          <a:stretch/>
        </p:blipFill>
        <p:spPr>
          <a:xfrm>
            <a:off x="5609389" y="4639745"/>
            <a:ext cx="1790708" cy="1981978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E3C5A3C-C011-4BE4-ACF4-DCE391277E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85556" y1="45391" x2="79861" y2="45703"/>
                        <a14:foregroundMark x1="86806" y1="22656" x2="84861" y2="24063"/>
                        <a14:backgroundMark x1="86111" y1="65234" x2="82361" y2="6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1" t="9795" b="69245"/>
          <a:stretch/>
        </p:blipFill>
        <p:spPr>
          <a:xfrm>
            <a:off x="4068150" y="3679136"/>
            <a:ext cx="1790708" cy="1860684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78CED20-DE83-4CE1-95FF-80EAB18DA1B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88611" y1="48516" x2="90000" y2="50781"/>
                        <a14:foregroundMark x1="87222" y1="33125" x2="85972" y2="33125"/>
                        <a14:foregroundMark x1="72917" y1="69688" x2="79722" y2="70469"/>
                        <a14:foregroundMark x1="83194" y1="73516" x2="85972" y2="7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60" t="60484" r="1603" b="20810"/>
          <a:stretch/>
        </p:blipFill>
        <p:spPr>
          <a:xfrm>
            <a:off x="6423914" y="4240699"/>
            <a:ext cx="1913819" cy="1682072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41A6E14-241E-41D2-B029-1A8570C1B92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88611" y1="48516" x2="90000" y2="50781"/>
                        <a14:foregroundMark x1="87222" y1="33125" x2="85972" y2="33125"/>
                        <a14:foregroundMark x1="72917" y1="69688" x2="79722" y2="70469"/>
                        <a14:foregroundMark x1="83194" y1="73516" x2="85972" y2="7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60" t="41164" r="1603" b="39468"/>
          <a:stretch/>
        </p:blipFill>
        <p:spPr>
          <a:xfrm>
            <a:off x="4877009" y="2279701"/>
            <a:ext cx="1604552" cy="1460168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B6D9D7B-D1B0-4F3F-85BE-4A6F08DB5D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88611" y1="48516" x2="90000" y2="50781"/>
                        <a14:foregroundMark x1="87222" y1="33125" x2="85972" y2="33125"/>
                        <a14:foregroundMark x1="72917" y1="69688" x2="79722" y2="70469"/>
                        <a14:foregroundMark x1="83194" y1="73516" x2="85972" y2="7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60" t="19814" r="1603" b="60818"/>
          <a:stretch/>
        </p:blipFill>
        <p:spPr>
          <a:xfrm>
            <a:off x="3444247" y="4718601"/>
            <a:ext cx="1604551" cy="1460167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681CACA-AAE1-4D24-8CD9-1CEEE0085E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139">
                        <a14:foregroundMark x1="81944" y1="76094" x2="78889" y2="75391"/>
                        <a14:foregroundMark x1="89167" y1="70078" x2="90139" y2="7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391" t="63045" r="8094" b="20385"/>
          <a:stretch/>
        </p:blipFill>
        <p:spPr>
          <a:xfrm>
            <a:off x="2606395" y="2371752"/>
            <a:ext cx="2185611" cy="1920954"/>
          </a:xfrm>
          <a:prstGeom prst="rect">
            <a:avLst/>
          </a:prstGeom>
          <a:effectLst>
            <a:glow rad="228600">
              <a:schemeClr val="accent5">
                <a:lumMod val="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57722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C33F3558-DB39-402D-8C9A-2F862498C821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953344"/>
            <a:ext cx="10225136" cy="564400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Al fine di rendere possibile la riuscita di tale task, è stato utilizzato un modello di CNN di tipo ‘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Sequential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’ caratterizzato dai seguenti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layer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Dense 				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Dropout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				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Activation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				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Flatten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È stato utilizzato tale modello, in quanto secondo molte ricerche effettuate, esso è risultato uno dei migliori in diverse challenge fatte proprio su questo determinato task.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821414" y="220962"/>
            <a:ext cx="10549172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MODELLO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CE02104-D0DC-4965-9757-197132786F74}"/>
              </a:ext>
            </a:extLst>
          </p:cNvPr>
          <p:cNvSpPr txBox="1">
            <a:spLocks noChangeArrowheads="1"/>
          </p:cNvSpPr>
          <p:nvPr/>
        </p:nvSpPr>
        <p:spPr>
          <a:xfrm>
            <a:off x="5807968" y="2204864"/>
            <a:ext cx="3464768" cy="223224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2E40923-3BA4-4C66-8FF2-EC223463500E}"/>
              </a:ext>
            </a:extLst>
          </p:cNvPr>
          <p:cNvSpPr txBox="1">
            <a:spLocks noChangeArrowheads="1"/>
          </p:cNvSpPr>
          <p:nvPr/>
        </p:nvSpPr>
        <p:spPr>
          <a:xfrm>
            <a:off x="4075583" y="2204864"/>
            <a:ext cx="3464769" cy="2448272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Conv2D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MaxPooling2D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BatchNormalization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				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F8A9EE5-2EE4-4653-B067-A71552BBC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14" b="97390" l="6731" r="96346">
                        <a14:foregroundMark x1="10962" y1="9639" x2="10577" y2="10040"/>
                        <a14:foregroundMark x1="11923" y1="30924" x2="11346" y2="30522"/>
                        <a14:foregroundMark x1="12308" y1="11446" x2="12500" y2="11446"/>
                        <a14:foregroundMark x1="11923" y1="11647" x2="13077" y2="10643"/>
                        <a14:foregroundMark x1="9808" y1="11446" x2="14231" y2="7631"/>
                        <a14:foregroundMark x1="12308" y1="48394" x2="10577" y2="48795"/>
                        <a14:foregroundMark x1="49231" y1="44578" x2="49038" y2="44378"/>
                        <a14:foregroundMark x1="49038" y1="37751" x2="49038" y2="37751"/>
                        <a14:foregroundMark x1="49038" y1="56827" x2="49038" y2="56827"/>
                        <a14:foregroundMark x1="49615" y1="64257" x2="49615" y2="64257"/>
                        <a14:foregroundMark x1="93846" y1="94779" x2="84231" y2="92771"/>
                        <a14:foregroundMark x1="95192" y1="80723" x2="95192" y2="80723"/>
                        <a14:foregroundMark x1="93846" y1="65060" x2="93846" y2="65060"/>
                        <a14:foregroundMark x1="94615" y1="49197" x2="95192" y2="50402"/>
                        <a14:foregroundMark x1="94423" y1="35141" x2="95385" y2="37149"/>
                        <a14:foregroundMark x1="94423" y1="21888" x2="95192" y2="23092"/>
                        <a14:foregroundMark x1="93846" y1="8032" x2="93846" y2="8032"/>
                        <a14:foregroundMark x1="95000" y1="65663" x2="96154" y2="65863"/>
                        <a14:foregroundMark x1="94808" y1="51205" x2="95962" y2="51606"/>
                        <a14:foregroundMark x1="95000" y1="36747" x2="95962" y2="36747"/>
                        <a14:foregroundMark x1="95000" y1="21888" x2="95769" y2="22088"/>
                        <a14:foregroundMark x1="95192" y1="79317" x2="95769" y2="79719"/>
                        <a14:foregroundMark x1="12115" y1="72289" x2="12115" y2="72289"/>
                        <a14:foregroundMark x1="10962" y1="92169" x2="10962" y2="92169"/>
                        <a14:foregroundMark x1="12308" y1="97590" x2="10962" y2="97791"/>
                        <a14:foregroundMark x1="7308" y1="93775" x2="10769" y2="90361"/>
                        <a14:foregroundMark x1="8077" y1="74900" x2="7115" y2="70884"/>
                        <a14:foregroundMark x1="7885" y1="53614" x2="7885" y2="49197"/>
                        <a14:foregroundMark x1="8269" y1="33936" x2="6923" y2="28916"/>
                        <a14:foregroundMark x1="12500" y1="5221" x2="10769" y2="4016"/>
                        <a14:foregroundMark x1="7885" y1="11446" x2="6731" y2="8032"/>
                        <a14:foregroundMark x1="8654" y1="52811" x2="8654" y2="49799"/>
                        <a14:foregroundMark x1="7115" y1="53614" x2="6731" y2="50000"/>
                        <a14:foregroundMark x1="95385" y1="93574" x2="96346" y2="94177"/>
                        <a14:foregroundMark x1="95385" y1="79317" x2="96346" y2="80723"/>
                        <a14:foregroundMark x1="95192" y1="22088" x2="96154" y2="22088"/>
                        <a14:foregroundMark x1="94615" y1="6024" x2="95769" y2="6426"/>
                        <a14:foregroundMark x1="13269" y1="6627" x2="10962" y2="3614"/>
                        <a14:foregroundMark x1="94615" y1="7831" x2="96346" y2="783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14" y="2298048"/>
            <a:ext cx="247684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343472" y="1313384"/>
            <a:ext cx="9937104" cy="533271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FMD&amp;ER è un’applicazione sviluppata per  l’esame di sistemi ad agenti dell’ Università degli studi Aldo Moro di Bari.</a:t>
            </a:r>
            <a:endParaRPr lang="it-IT" sz="9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Il progetto verrà illustrato seguendo i seguenti passi: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: analizzare il volto di un qualunque individuo al fine di verificare la presenza o meno della mascherina chirurgica.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RECOGNITION: 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riconoscere l’emozione di un individuo, indipendentemente dalla presenza o meno della mascherina.</a:t>
            </a:r>
          </a:p>
          <a:p>
            <a:pPr marL="0" indent="0">
              <a:lnSpc>
                <a:spcPct val="150000"/>
              </a:lnSpc>
              <a:buNone/>
            </a:pP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3363717" y="211906"/>
            <a:ext cx="5464566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INTRODUZIONE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9" name="Immagine 8" descr="Immagine che contiene esterni, persona, inpiedi, persone&#10;&#10;Descrizione generata automaticamente">
            <a:extLst>
              <a:ext uri="{FF2B5EF4-FFF2-40B4-BE49-F238E27FC236}">
                <a16:creationId xmlns:a16="http://schemas.microsoft.com/office/drawing/2014/main" id="{61DED974-92E1-4416-B805-BB9B6824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55" y="1700808"/>
            <a:ext cx="4968551" cy="2923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874A3AB-30C9-477B-AC5C-9839C9874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4063" y="2996952"/>
            <a:ext cx="5465962" cy="3395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D3367-9C68-4695-B326-20899E4410AF}"/>
              </a:ext>
            </a:extLst>
          </p:cNvPr>
          <p:cNvSpPr txBox="1">
            <a:spLocks noChangeArrowheads="1"/>
          </p:cNvSpPr>
          <p:nvPr/>
        </p:nvSpPr>
        <p:spPr>
          <a:xfrm>
            <a:off x="821414" y="466014"/>
            <a:ext cx="10549172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FASE APPLICATIVA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95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5EE8A8C0-D24C-4010-8F8A-C95680E3806E}"/>
              </a:ext>
            </a:extLst>
          </p:cNvPr>
          <p:cNvSpPr txBox="1">
            <a:spLocks noChangeArrowheads="1"/>
          </p:cNvSpPr>
          <p:nvPr/>
        </p:nvSpPr>
        <p:spPr>
          <a:xfrm>
            <a:off x="876425" y="0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DA450A0D-3E61-4CB5-BF0D-BE84B9F85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060848"/>
            <a:ext cx="5263350" cy="4296252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D14086B-CC37-48D7-96C2-A904FD206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08" y="2060848"/>
            <a:ext cx="5534657" cy="4296252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29EC6809-5B9B-4119-9C5A-B1CFB1BE1D6D}"/>
              </a:ext>
            </a:extLst>
          </p:cNvPr>
          <p:cNvSpPr txBox="1">
            <a:spLocks noChangeArrowheads="1"/>
          </p:cNvSpPr>
          <p:nvPr/>
        </p:nvSpPr>
        <p:spPr>
          <a:xfrm>
            <a:off x="1109948" y="836712"/>
            <a:ext cx="9972104" cy="96348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Accuratezza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e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Loss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per l’addestramento della rete con volti completi</a:t>
            </a:r>
          </a:p>
        </p:txBody>
      </p:sp>
    </p:spTree>
    <p:extLst>
      <p:ext uri="{BB962C8B-B14F-4D97-AF65-F5344CB8AC3E}">
        <p14:creationId xmlns:p14="http://schemas.microsoft.com/office/powerpoint/2010/main" val="373895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5EE8A8C0-D24C-4010-8F8A-C95680E3806E}"/>
              </a:ext>
            </a:extLst>
          </p:cNvPr>
          <p:cNvSpPr txBox="1">
            <a:spLocks noChangeArrowheads="1"/>
          </p:cNvSpPr>
          <p:nvPr/>
        </p:nvSpPr>
        <p:spPr>
          <a:xfrm>
            <a:off x="876425" y="0"/>
            <a:ext cx="10439150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</a:t>
            </a:r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9EC6809-5B9B-4119-9C5A-B1CFB1BE1D6D}"/>
              </a:ext>
            </a:extLst>
          </p:cNvPr>
          <p:cNvSpPr txBox="1">
            <a:spLocks noChangeArrowheads="1"/>
          </p:cNvSpPr>
          <p:nvPr/>
        </p:nvSpPr>
        <p:spPr>
          <a:xfrm>
            <a:off x="1109948" y="836712"/>
            <a:ext cx="9972104" cy="963488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Grafici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Accuratezza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e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Loss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per l’addestramento della rete con ROI degli occhi</a:t>
            </a:r>
          </a:p>
        </p:txBody>
      </p:sp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D30DBE9-557A-4C99-8572-013B19870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4" y="2184473"/>
            <a:ext cx="5534656" cy="4150992"/>
          </a:xfrm>
          <a:prstGeom prst="rect">
            <a:avLst/>
          </a:prstGeom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6EB3B60-281C-4726-B500-67055413B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65" y="2184474"/>
            <a:ext cx="5534656" cy="41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6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343506"/>
            <a:ext cx="9505056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RECOGNITION: </a:t>
            </a:r>
            <a:r>
              <a:rPr lang="en-US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CONFUSION MATRIX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4FD3967-8ED3-4CBD-A6D4-28F288387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9"/>
          <a:stretch/>
        </p:blipFill>
        <p:spPr>
          <a:xfrm>
            <a:off x="473521" y="2296682"/>
            <a:ext cx="5328592" cy="3922650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17DA8DD-AC26-4393-BE1F-244180379C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9"/>
          <a:stretch/>
        </p:blipFill>
        <p:spPr>
          <a:xfrm>
            <a:off x="6312024" y="2296682"/>
            <a:ext cx="5328591" cy="3922650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E9E1ACC4-449E-4CA2-925C-C7BFBBA7C3E4}"/>
              </a:ext>
            </a:extLst>
          </p:cNvPr>
          <p:cNvSpPr txBox="1">
            <a:spLocks noChangeArrowheads="1"/>
          </p:cNvSpPr>
          <p:nvPr/>
        </p:nvSpPr>
        <p:spPr>
          <a:xfrm>
            <a:off x="1616899" y="1466014"/>
            <a:ext cx="3041836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VOLTO COMPLETO: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FB61901-82D4-4081-AD65-D48F3D3E2AC5}"/>
              </a:ext>
            </a:extLst>
          </p:cNvPr>
          <p:cNvSpPr txBox="1">
            <a:spLocks noChangeArrowheads="1"/>
          </p:cNvSpPr>
          <p:nvPr/>
        </p:nvSpPr>
        <p:spPr>
          <a:xfrm>
            <a:off x="7455401" y="1466014"/>
            <a:ext cx="3041836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ROI DEGLI OCCHI: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44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20962"/>
            <a:ext cx="11377264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METRICHE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894FCBEA-6CA6-486D-A912-80C4A9E61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170973"/>
              </p:ext>
            </p:extLst>
          </p:nvPr>
        </p:nvGraphicFramePr>
        <p:xfrm>
          <a:off x="1243235" y="1968059"/>
          <a:ext cx="9705530" cy="402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1106">
                  <a:extLst>
                    <a:ext uri="{9D8B030D-6E8A-4147-A177-3AD203B41FA5}">
                      <a16:colId xmlns:a16="http://schemas.microsoft.com/office/drawing/2014/main" val="1373051793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466720631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967733973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187418427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52961877"/>
                    </a:ext>
                  </a:extLst>
                </a:gridCol>
              </a:tblGrid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CLASSI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F1-score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Support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409434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Angry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927334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Disgust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12751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065523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Happy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70416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Neutral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2871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Sad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74057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Surprise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754358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Accuracy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639892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Macro </a:t>
                      </a:r>
                      <a:r>
                        <a:rPr lang="it-IT" dirty="0" err="1"/>
                        <a:t>avg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3462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Weighted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avg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335315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C0B2F447-816D-420C-8CC9-94E7DA890DA7}"/>
              </a:ext>
            </a:extLst>
          </p:cNvPr>
          <p:cNvSpPr txBox="1">
            <a:spLocks noChangeArrowheads="1"/>
          </p:cNvSpPr>
          <p:nvPr/>
        </p:nvSpPr>
        <p:spPr>
          <a:xfrm>
            <a:off x="4503074" y="1171048"/>
            <a:ext cx="3041836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VOLTO COMPLETO: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50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20962"/>
            <a:ext cx="11377264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EMOTION RECOGNITION : METRICHE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graphicFrame>
        <p:nvGraphicFramePr>
          <p:cNvPr id="2" name="Tabella 4">
            <a:extLst>
              <a:ext uri="{FF2B5EF4-FFF2-40B4-BE49-F238E27FC236}">
                <a16:creationId xmlns:a16="http://schemas.microsoft.com/office/drawing/2014/main" id="{894FCBEA-6CA6-486D-A912-80C4A9E61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35128"/>
              </p:ext>
            </p:extLst>
          </p:nvPr>
        </p:nvGraphicFramePr>
        <p:xfrm>
          <a:off x="1241864" y="1968059"/>
          <a:ext cx="9705530" cy="402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1106">
                  <a:extLst>
                    <a:ext uri="{9D8B030D-6E8A-4147-A177-3AD203B41FA5}">
                      <a16:colId xmlns:a16="http://schemas.microsoft.com/office/drawing/2014/main" val="1373051793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466720631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967733973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187418427"/>
                    </a:ext>
                  </a:extLst>
                </a:gridCol>
                <a:gridCol w="1941106">
                  <a:extLst>
                    <a:ext uri="{9D8B030D-6E8A-4147-A177-3AD203B41FA5}">
                      <a16:colId xmlns:a16="http://schemas.microsoft.com/office/drawing/2014/main" val="352961877"/>
                    </a:ext>
                  </a:extLst>
                </a:gridCol>
              </a:tblGrid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CLASSI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F1-score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Support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409434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Angry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927334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Disgust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12751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Fear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065523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Happy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70416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Neutral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2871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Sad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74057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Surprise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754358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Accuracy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639892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/>
                        <a:t>Macro </a:t>
                      </a:r>
                      <a:r>
                        <a:rPr lang="it-IT" dirty="0" err="1"/>
                        <a:t>avg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3462"/>
                  </a:ext>
                </a:extLst>
              </a:tr>
              <a:tr h="315473">
                <a:tc>
                  <a:txBody>
                    <a:bodyPr/>
                    <a:lstStyle/>
                    <a:p>
                      <a:r>
                        <a:rPr lang="it-IT" dirty="0" err="1"/>
                        <a:t>Weighted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avg</a:t>
                      </a:r>
                      <a:r>
                        <a:rPr lang="it-IT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335315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9279EFCF-F5E0-4829-ABFF-0D82F29871C5}"/>
              </a:ext>
            </a:extLst>
          </p:cNvPr>
          <p:cNvSpPr txBox="1">
            <a:spLocks noChangeArrowheads="1"/>
          </p:cNvSpPr>
          <p:nvPr/>
        </p:nvSpPr>
        <p:spPr>
          <a:xfrm>
            <a:off x="4503074" y="1171048"/>
            <a:ext cx="3041836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ROI DEGLI OCCHI: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6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1162155"/>
            <a:ext cx="3816424" cy="610661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sz="2000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14247"/>
            <a:ext cx="11377264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INTERFACCIA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3B1A8F6-E821-46C6-BD01-5E4ADD0AA08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548"/>
          <a:stretch/>
        </p:blipFill>
        <p:spPr>
          <a:xfrm>
            <a:off x="5952624" y="2676755"/>
            <a:ext cx="5760000" cy="3492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BCB0462F-8239-4184-ADB3-DC7528F87DED}"/>
              </a:ext>
            </a:extLst>
          </p:cNvPr>
          <p:cNvSpPr txBox="1">
            <a:spLocks noChangeArrowheads="1"/>
          </p:cNvSpPr>
          <p:nvPr/>
        </p:nvSpPr>
        <p:spPr>
          <a:xfrm>
            <a:off x="801851" y="1145412"/>
            <a:ext cx="5281185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GUI RILEVAMENTO DA IMMAGINE: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0336433-BF88-496B-9991-47778E37FC3A}"/>
              </a:ext>
            </a:extLst>
          </p:cNvPr>
          <p:cNvSpPr txBox="1">
            <a:spLocks noChangeArrowheads="1"/>
          </p:cNvSpPr>
          <p:nvPr/>
        </p:nvSpPr>
        <p:spPr>
          <a:xfrm>
            <a:off x="6335407" y="1921111"/>
            <a:ext cx="5281185" cy="75564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GUI RILEVAMENTO IN REAL TIME: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FD0A880-57B6-42C0-9B24-2AE644FD5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53"/>
          <a:stretch/>
        </p:blipFill>
        <p:spPr>
          <a:xfrm>
            <a:off x="431391" y="1808543"/>
            <a:ext cx="5760640" cy="3492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6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7000"/>
              </a:schemeClr>
            </a:gs>
            <a:gs pos="83000">
              <a:schemeClr val="bg2">
                <a:lumMod val="3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>
            <a:extLst>
              <a:ext uri="{FF2B5EF4-FFF2-40B4-BE49-F238E27FC236}">
                <a16:creationId xmlns:a16="http://schemas.microsoft.com/office/drawing/2014/main" id="{559660F1-50F4-4D5E-BCE2-72E7A6F3FB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7578" y="1700808"/>
            <a:ext cx="8336844" cy="979305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ctr"/>
            <a:r>
              <a:rPr lang="it-IT" sz="52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GRAZIE</a:t>
            </a:r>
            <a:endParaRPr lang="en-US" altLang="it-IT" sz="52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0BAF0AD-F347-4AED-B8ED-FE23AC5AE8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63196" y="2996952"/>
            <a:ext cx="5665608" cy="1327796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2800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Progetto di Sistemi ad Agenti A.A. 2020/2021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388489-4AD6-47A5-A076-DAA2E822369B}"/>
              </a:ext>
            </a:extLst>
          </p:cNvPr>
          <p:cNvSpPr txBox="1">
            <a:spLocks noChangeArrowheads="1"/>
          </p:cNvSpPr>
          <p:nvPr/>
        </p:nvSpPr>
        <p:spPr>
          <a:xfrm>
            <a:off x="766428" y="5877272"/>
            <a:ext cx="10659144" cy="115497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Presentazione realizzata da: Belvedere Vincenzo, </a:t>
            </a:r>
          </a:p>
          <a:p>
            <a:pPr algn="ctr">
              <a:lnSpc>
                <a:spcPct val="100000"/>
              </a:lnSpc>
            </a:pPr>
            <a:r>
              <a:rPr lang="it-IT" b="1" cap="none" dirty="0">
                <a:ln w="1016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Conticchio Giuseppe, Leone Marco</a:t>
            </a:r>
          </a:p>
        </p:txBody>
      </p:sp>
    </p:spTree>
    <p:extLst>
      <p:ext uri="{BB962C8B-B14F-4D97-AF65-F5344CB8AC3E}">
        <p14:creationId xmlns:p14="http://schemas.microsoft.com/office/powerpoint/2010/main" val="242317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313384"/>
            <a:ext cx="10009112" cy="53327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L’idea che è stata seguita, è quella di creare un mezzo utile per l’attuale emergenza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COVID-19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. Vista la situazione, in accordo con la docente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Berardina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DeCarolis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abbiamo creato uno strumento utile a riconoscere la presenza o meno della mascherina sul volto di un individuo.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Tale strumento è utile sia per un ‘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detect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’ in tempo reale, mediante dispositivi per acquisizioni di immagini (webcam, telecamere…), sia per verificare la presenza della mascherina su una singola immagine.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211906"/>
            <a:ext cx="9068987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IDEA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8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CA98B8-63FD-4DE4-9D53-DC04F8E7BF86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525290"/>
            <a:ext cx="10009112" cy="3847926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L’idea che abbiamo utilizzato per portare a termine tale task, è stata quella di utilizzare uno dei modelli più performanti nell’ambito dell’AI, una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Neural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Network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. Il primo step è stato quello di approfondire tale tematica, in maniera piuttosto teorica, aiutandoci sia con l’utilizzo di libri, articoli presenti sul web e consultando la documentazione delle diverse librerie che ci sarebbero servite.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75393A7-512E-4A8D-9185-350C21E953B0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211906"/>
            <a:ext cx="9068987" cy="9087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IDEA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3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4EB1D5E-313E-4E26-A58D-6B402987D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t="4640" b="34880"/>
          <a:stretch/>
        </p:blipFill>
        <p:spPr>
          <a:xfrm>
            <a:off x="1010800" y="1760948"/>
            <a:ext cx="1931293" cy="2016224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0B437E2-9C7D-4888-9FBA-821657E6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t="6980" b="32541"/>
          <a:stretch/>
        </p:blipFill>
        <p:spPr>
          <a:xfrm>
            <a:off x="5130353" y="1752401"/>
            <a:ext cx="1931293" cy="2016224"/>
          </a:xfrm>
          <a:prstGeom prst="rect">
            <a:avLst/>
          </a:prstGeom>
        </p:spPr>
      </p:pic>
      <p:pic>
        <p:nvPicPr>
          <p:cNvPr id="3" name="Immagine 2" descr="Immagine che contiene persona, guardando, indossando, verde&#10;&#10;Descrizione generata automaticamente">
            <a:extLst>
              <a:ext uri="{FF2B5EF4-FFF2-40B4-BE49-F238E27FC236}">
                <a16:creationId xmlns:a16="http://schemas.microsoft.com/office/drawing/2014/main" id="{B678C563-811F-49DA-B50A-B743E3BA4C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t="5324" r="754" b="35750"/>
          <a:stretch/>
        </p:blipFill>
        <p:spPr>
          <a:xfrm>
            <a:off x="9249906" y="1752401"/>
            <a:ext cx="1805935" cy="201622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C2D435-2E1A-4389-9BDA-A4F0857F3506}"/>
              </a:ext>
            </a:extLst>
          </p:cNvPr>
          <p:cNvSpPr txBox="1"/>
          <p:nvPr/>
        </p:nvSpPr>
        <p:spPr>
          <a:xfrm>
            <a:off x="3205844" y="2996952"/>
            <a:ext cx="1656184" cy="74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3F64E89-5EF1-4B3D-B517-578794CA4618}"/>
              </a:ext>
            </a:extLst>
          </p:cNvPr>
          <p:cNvSpPr txBox="1"/>
          <p:nvPr/>
        </p:nvSpPr>
        <p:spPr>
          <a:xfrm>
            <a:off x="3205844" y="3056610"/>
            <a:ext cx="1656184" cy="74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7A7E60D-68CA-4B82-8C28-1B143D013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4" y="4221087"/>
            <a:ext cx="2143125" cy="2143125"/>
          </a:xfrm>
          <a:prstGeom prst="rect">
            <a:avLst/>
          </a:prstGeom>
        </p:spPr>
      </p:pic>
      <p:pic>
        <p:nvPicPr>
          <p:cNvPr id="19" name="Immagine 18" descr="Immagine che contiene persona, abbigliamento, donna, indossando&#10;&#10;Descrizione generata automaticamente">
            <a:extLst>
              <a:ext uri="{FF2B5EF4-FFF2-40B4-BE49-F238E27FC236}">
                <a16:creationId xmlns:a16="http://schemas.microsoft.com/office/drawing/2014/main" id="{3EFE9FF8-0330-4804-8215-7780B2FA82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"/>
          <a:stretch/>
        </p:blipFill>
        <p:spPr>
          <a:xfrm>
            <a:off x="9273147" y="4176041"/>
            <a:ext cx="2143124" cy="2181529"/>
          </a:xfrm>
          <a:prstGeom prst="rect">
            <a:avLst/>
          </a:prstGeom>
        </p:spPr>
      </p:pic>
      <p:pic>
        <p:nvPicPr>
          <p:cNvPr id="21" name="Immagine 20" descr="Immagine che contiene persona, verde, donna, guardando&#10;&#10;Descrizione generata automaticamente">
            <a:extLst>
              <a:ext uri="{FF2B5EF4-FFF2-40B4-BE49-F238E27FC236}">
                <a16:creationId xmlns:a16="http://schemas.microsoft.com/office/drawing/2014/main" id="{43AA3112-26CB-4995-B415-6F6CA11F3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15" y="4221087"/>
            <a:ext cx="2143125" cy="2143125"/>
          </a:xfrm>
          <a:prstGeom prst="rect">
            <a:avLst/>
          </a:prstGeom>
        </p:spPr>
      </p:pic>
      <p:sp>
        <p:nvSpPr>
          <p:cNvPr id="20" name="Freccia destra con strisce 19">
            <a:extLst>
              <a:ext uri="{FF2B5EF4-FFF2-40B4-BE49-F238E27FC236}">
                <a16:creationId xmlns:a16="http://schemas.microsoft.com/office/drawing/2014/main" id="{10951083-B68D-4FEF-9EBD-4F5F25C16D2D}"/>
              </a:ext>
            </a:extLst>
          </p:cNvPr>
          <p:cNvSpPr/>
          <p:nvPr/>
        </p:nvSpPr>
        <p:spPr bwMode="auto">
          <a:xfrm>
            <a:off x="3108183" y="2847989"/>
            <a:ext cx="1931293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83C535DD-6B5A-4A12-944C-E0013724FA37}"/>
              </a:ext>
            </a:extLst>
          </p:cNvPr>
          <p:cNvSpPr txBox="1">
            <a:spLocks noChangeArrowheads="1"/>
          </p:cNvSpPr>
          <p:nvPr/>
        </p:nvSpPr>
        <p:spPr>
          <a:xfrm>
            <a:off x="2931080" y="2148651"/>
            <a:ext cx="2091363" cy="56429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3" name="Freccia destra con strisce 22">
            <a:extLst>
              <a:ext uri="{FF2B5EF4-FFF2-40B4-BE49-F238E27FC236}">
                <a16:creationId xmlns:a16="http://schemas.microsoft.com/office/drawing/2014/main" id="{2B596795-606B-4412-836C-13C09A6D5687}"/>
              </a:ext>
            </a:extLst>
          </p:cNvPr>
          <p:cNvSpPr/>
          <p:nvPr/>
        </p:nvSpPr>
        <p:spPr bwMode="auto">
          <a:xfrm>
            <a:off x="7232140" y="2883957"/>
            <a:ext cx="1931293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59992840-04CA-4A1C-BA48-4822418C66CA}"/>
              </a:ext>
            </a:extLst>
          </p:cNvPr>
          <p:cNvSpPr txBox="1">
            <a:spLocks noChangeArrowheads="1"/>
          </p:cNvSpPr>
          <p:nvPr/>
        </p:nvSpPr>
        <p:spPr>
          <a:xfrm>
            <a:off x="7169557" y="2030843"/>
            <a:ext cx="2091363" cy="10948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D80F060D-9345-45A5-BE3D-69666FD3966E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2982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 ARCHITETTURA 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6" name="Freccia destra con strisce 25">
            <a:extLst>
              <a:ext uri="{FF2B5EF4-FFF2-40B4-BE49-F238E27FC236}">
                <a16:creationId xmlns:a16="http://schemas.microsoft.com/office/drawing/2014/main" id="{FDB0480B-33D9-46FF-AB5E-34029AC9DE1E}"/>
              </a:ext>
            </a:extLst>
          </p:cNvPr>
          <p:cNvSpPr/>
          <p:nvPr/>
        </p:nvSpPr>
        <p:spPr bwMode="auto">
          <a:xfrm>
            <a:off x="3105961" y="5306293"/>
            <a:ext cx="1931293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B2D7433-7378-400B-B7B1-B9AED38F5647}"/>
              </a:ext>
            </a:extLst>
          </p:cNvPr>
          <p:cNvSpPr txBox="1">
            <a:spLocks noChangeArrowheads="1"/>
          </p:cNvSpPr>
          <p:nvPr/>
        </p:nvSpPr>
        <p:spPr>
          <a:xfrm>
            <a:off x="3003205" y="4570512"/>
            <a:ext cx="2091363" cy="564294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28" name="Freccia destra con strisce 27">
            <a:extLst>
              <a:ext uri="{FF2B5EF4-FFF2-40B4-BE49-F238E27FC236}">
                <a16:creationId xmlns:a16="http://schemas.microsoft.com/office/drawing/2014/main" id="{FAB7718E-8952-4746-987D-C5252DEE036A}"/>
              </a:ext>
            </a:extLst>
          </p:cNvPr>
          <p:cNvSpPr/>
          <p:nvPr/>
        </p:nvSpPr>
        <p:spPr bwMode="auto">
          <a:xfrm>
            <a:off x="7304265" y="5305818"/>
            <a:ext cx="1931293" cy="615714"/>
          </a:xfrm>
          <a:prstGeom prst="stripedRightArrow">
            <a:avLst>
              <a:gd name="adj1" fmla="val 54790"/>
              <a:gd name="adj2" fmla="val 57186"/>
            </a:avLst>
          </a:prstGeom>
          <a:solidFill>
            <a:schemeClr val="accent5">
              <a:lumMod val="75000"/>
            </a:schemeClr>
          </a:solidFill>
          <a:ln>
            <a:solidFill>
              <a:srgbClr val="82FFF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it-IT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73D3EBFC-5185-44A6-B654-B1E515D2C728}"/>
              </a:ext>
            </a:extLst>
          </p:cNvPr>
          <p:cNvSpPr txBox="1">
            <a:spLocks noChangeArrowheads="1"/>
          </p:cNvSpPr>
          <p:nvPr/>
        </p:nvSpPr>
        <p:spPr>
          <a:xfrm>
            <a:off x="7238992" y="4479962"/>
            <a:ext cx="2091363" cy="1094810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</a:t>
            </a: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9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6412827-1BA4-40CB-A834-97D2E595CD7B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1652680"/>
            <a:ext cx="10549172" cy="1064915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Il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DATASET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è suddiviso in due sottocartelle (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with_mask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without_mask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Esempi: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073A356-AF50-4A56-9F32-F93812197D64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2982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</a:t>
            </a:r>
          </a:p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  <a:hlinkClick r:id="rId3"/>
              </a:rPr>
              <a:t>DATASET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46AF7E-D4B8-412D-A20E-173169E55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r="29338"/>
          <a:stretch/>
        </p:blipFill>
        <p:spPr>
          <a:xfrm>
            <a:off x="6499369" y="3091966"/>
            <a:ext cx="2952328" cy="273367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821325B-E510-4BCC-8B9B-34F42E6202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b="6034"/>
          <a:stretch/>
        </p:blipFill>
        <p:spPr>
          <a:xfrm>
            <a:off x="4968087" y="3054648"/>
            <a:ext cx="2736731" cy="273367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630D0B-9C42-4092-862F-E0DA84C253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 b="26989"/>
          <a:stretch/>
        </p:blipFill>
        <p:spPr>
          <a:xfrm>
            <a:off x="2986331" y="3054648"/>
            <a:ext cx="2952328" cy="280831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B0F8E6F-5A95-4ACA-A4EF-80C453EE4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72" y="3054648"/>
            <a:ext cx="2808312" cy="2808312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0E0B0750-CB11-478F-93FD-BCC335CD33A0}"/>
              </a:ext>
            </a:extLst>
          </p:cNvPr>
          <p:cNvSpPr/>
          <p:nvPr/>
        </p:nvSpPr>
        <p:spPr>
          <a:xfrm rot="21265015">
            <a:off x="9896383" y="5654315"/>
            <a:ext cx="180000" cy="214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1BABBC1-3F29-4E84-86A5-2FF89897C959}"/>
              </a:ext>
            </a:extLst>
          </p:cNvPr>
          <p:cNvSpPr/>
          <p:nvPr/>
        </p:nvSpPr>
        <p:spPr>
          <a:xfrm rot="21265015">
            <a:off x="10282482" y="5654316"/>
            <a:ext cx="180000" cy="214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82AE1D5-88EA-42EE-B953-24C8E3845507}"/>
              </a:ext>
            </a:extLst>
          </p:cNvPr>
          <p:cNvSpPr/>
          <p:nvPr/>
        </p:nvSpPr>
        <p:spPr>
          <a:xfrm rot="21265015">
            <a:off x="10714530" y="5654315"/>
            <a:ext cx="180000" cy="214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2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7572FCF-5E81-47AA-9B32-3FC713BCAC45}"/>
              </a:ext>
            </a:extLst>
          </p:cNvPr>
          <p:cNvSpPr txBox="1">
            <a:spLocks noChangeArrowheads="1"/>
          </p:cNvSpPr>
          <p:nvPr/>
        </p:nvSpPr>
        <p:spPr>
          <a:xfrm>
            <a:off x="1091443" y="1693218"/>
            <a:ext cx="10009112" cy="4824536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Tale fase serve per addestrare la rete esclusivamente sul viso, tramite una metodo consigliato dal 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Dr. Nicola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Macchiarulo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che consiste nel: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Individuare il volto attraverso l’uso di un </a:t>
            </a:r>
            <a:r>
              <a:rPr lang="it-IT" sz="2400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Detector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 (usando la libreria </a:t>
            </a:r>
            <a:r>
              <a:rPr lang="it-IT" sz="2400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dlib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Una volta individuato il volto, viene effettuato il </a:t>
            </a:r>
            <a:r>
              <a:rPr lang="it-IT" sz="2400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Questo ci ha portato a creare un nuovo 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  <a:hlinkClick r:id="rId3"/>
              </a:rPr>
              <a:t>dataset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composto da due sottocartelle (</a:t>
            </a:r>
            <a:r>
              <a:rPr lang="it-IT" sz="2400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cropped_with_mask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</a:t>
            </a:r>
            <a:r>
              <a:rPr lang="it-IT" sz="2400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cropped_without_mask</a:t>
            </a:r>
            <a:r>
              <a:rPr lang="it-IT" sz="2400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E33980B-992A-4A3A-8A9D-D4F324AEB57C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3265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</a:t>
            </a:r>
          </a:p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PREPROCESSING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83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7572FCF-5E81-47AA-9B32-3FC713BCAC45}"/>
              </a:ext>
            </a:extLst>
          </p:cNvPr>
          <p:cNvSpPr txBox="1">
            <a:spLocks noChangeArrowheads="1"/>
          </p:cNvSpPr>
          <p:nvPr/>
        </p:nvSpPr>
        <p:spPr>
          <a:xfrm>
            <a:off x="1091443" y="1707967"/>
            <a:ext cx="9973109" cy="4824536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In Seguito, a causa della presenza di immagini duplicate nel dataset, abbiamo utilizzato un programma: “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Similar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Images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”. </a:t>
            </a:r>
          </a:p>
          <a:p>
            <a:pPr marL="0" indent="0">
              <a:lnSpc>
                <a:spcPct val="150000"/>
              </a:lnSpc>
              <a:buNone/>
            </a:pPr>
            <a:endParaRPr lang="it-IT" b="1" dirty="0">
              <a:ln w="3175">
                <a:solidFill>
                  <a:schemeClr val="bg2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Questo ha fatto si che il dataset diventasse sbilanciato, (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cropped_with_mask</a:t>
            </a: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 &lt; </a:t>
            </a:r>
            <a:r>
              <a:rPr lang="it-IT" b="1" dirty="0" err="1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cropped_without_mask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). Pertanto, sono state aggiunte altre immagini, 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croppate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, nella sottocartella (</a:t>
            </a:r>
            <a:r>
              <a:rPr lang="it-IT" b="1" dirty="0" err="1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cropped_with_mask</a:t>
            </a:r>
            <a:r>
              <a:rPr lang="it-IT" b="1" dirty="0">
                <a:ln w="317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).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E33980B-992A-4A3A-8A9D-D4F324AEB57C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3265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</a:t>
            </a:r>
          </a:p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PREPROCESSING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56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8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7572FCF-5E81-47AA-9B32-3FC713BCAC45}"/>
              </a:ext>
            </a:extLst>
          </p:cNvPr>
          <p:cNvSpPr txBox="1">
            <a:spLocks noChangeArrowheads="1"/>
          </p:cNvSpPr>
          <p:nvPr/>
        </p:nvSpPr>
        <p:spPr>
          <a:xfrm>
            <a:off x="1091443" y="1707967"/>
            <a:ext cx="9973109" cy="568905"/>
          </a:xfrm>
          <a:prstGeom prst="rect">
            <a:avLst/>
          </a:prstGeom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b="1" dirty="0">
                <a:ln w="3175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Esempi: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E33980B-992A-4A3A-8A9D-D4F324AEB57C}"/>
              </a:ext>
            </a:extLst>
          </p:cNvPr>
          <p:cNvSpPr txBox="1">
            <a:spLocks noChangeArrowheads="1"/>
          </p:cNvSpPr>
          <p:nvPr/>
        </p:nvSpPr>
        <p:spPr>
          <a:xfrm>
            <a:off x="1561506" y="332656"/>
            <a:ext cx="9068987" cy="11788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FACE MASK DETECTION :</a:t>
            </a:r>
          </a:p>
          <a:p>
            <a:pPr algn="ctr"/>
            <a:r>
              <a:rPr lang="it-IT" altLang="it-IT" sz="4400" b="1" cap="none" dirty="0">
                <a:ln w="1016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MV Boli" panose="02000500030200090000" pitchFamily="2" charset="0"/>
              </a:rPr>
              <a:t>PREPROCESSING</a:t>
            </a:r>
            <a:endParaRPr lang="en-US" altLang="it-IT" sz="4400" b="1" cap="none" dirty="0">
              <a:ln w="1016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  <a:cs typeface="MV Boli" panose="0200050003020009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172F62-6BAE-4C1C-A1F3-8EE6FE94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164285"/>
            <a:ext cx="7776864" cy="25050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7526A3-D4D0-4DD5-A77A-1A03CFA0A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07967"/>
            <a:ext cx="7776864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5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zato 19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82FFFF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866</TotalTime>
  <Words>886</Words>
  <Application>Microsoft Office PowerPoint</Application>
  <PresentationFormat>Widescreen</PresentationFormat>
  <Paragraphs>236</Paragraphs>
  <Slides>27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Agency FB</vt:lpstr>
      <vt:lpstr>Arial</vt:lpstr>
      <vt:lpstr>Calibri</vt:lpstr>
      <vt:lpstr>Gadugi</vt:lpstr>
      <vt:lpstr>Tw Cen MT</vt:lpstr>
      <vt:lpstr>Wingdings</vt:lpstr>
      <vt:lpstr>Circuito</vt:lpstr>
      <vt:lpstr>FACE MASK DETECTION &amp; EMOTION RECOGNITION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&amp; EMOTION RECOGNITION</dc:title>
  <dc:creator>Giuseppe Conticchio</dc:creator>
  <cp:lastModifiedBy>Giuseppe Conticchio</cp:lastModifiedBy>
  <cp:revision>93</cp:revision>
  <dcterms:created xsi:type="dcterms:W3CDTF">2020-07-14T14:47:26Z</dcterms:created>
  <dcterms:modified xsi:type="dcterms:W3CDTF">2020-07-21T14:39:24Z</dcterms:modified>
</cp:coreProperties>
</file>